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5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48"/>
    <p:restoredTop sz="94668"/>
  </p:normalViewPr>
  <p:slideViewPr>
    <p:cSldViewPr snapToGrid="0" snapToObjects="1">
      <p:cViewPr varScale="1">
        <p:scale>
          <a:sx n="80" d="100"/>
          <a:sy n="80" d="100"/>
        </p:scale>
        <p:origin x="208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1026B5-1F45-0245-B710-5376C6B6167E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CA3F42-2A12-BC44-89C9-A9455DE18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31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33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59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587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7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42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29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4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1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85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045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7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74502-4A2B-1D45-892F-ADA8C7239813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6AAB9-D22A-F740-A383-3DAB69F93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20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smtClean="0"/>
              <a:t>Графи</a:t>
            </a:r>
            <a:br>
              <a:rPr lang="bg-BG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92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49686" y="481992"/>
            <a:ext cx="49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0324" y="-1127421"/>
            <a:ext cx="2743197" cy="535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5674" y="1368068"/>
            <a:ext cx="2532071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6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49686" y="481992"/>
            <a:ext cx="6645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обратна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 –</a:t>
            </a:r>
          </a:p>
          <a:p>
            <a:r>
              <a:rPr lang="bg-BG" dirty="0" smtClean="0"/>
              <a:t>Редовете от матрицата на достижимост са колони в тази матрица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70324" y="-1127421"/>
            <a:ext cx="2743197" cy="53572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45674" y="1368068"/>
            <a:ext cx="2532071" cy="602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544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Локални степени на върховете на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320861"/>
                  </p:ext>
                </p:extLst>
              </p:nvPr>
            </p:nvGraphicFramePr>
            <p:xfrm>
              <a:off x="6987721" y="1210853"/>
              <a:ext cx="4795810" cy="3478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974"/>
                    <a:gridCol w="537627"/>
                    <a:gridCol w="1167951"/>
                    <a:gridCol w="508462"/>
                    <a:gridCol w="964268"/>
                    <a:gridCol w="473528"/>
                  </a:tblGrid>
                  <a:tr h="44132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888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Х1)=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Х1)=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Х2)=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Х2)=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Х3)=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Х3)=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Х4)=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Х4)=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Х5)=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Х5)=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Х6)=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Х6)=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Х7)=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Х7)=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0320861"/>
                  </p:ext>
                </p:extLst>
              </p:nvPr>
            </p:nvGraphicFramePr>
            <p:xfrm>
              <a:off x="6987721" y="1210853"/>
              <a:ext cx="4795810" cy="3478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974"/>
                    <a:gridCol w="537627"/>
                    <a:gridCol w="1167951"/>
                    <a:gridCol w="508462"/>
                    <a:gridCol w="964268"/>
                    <a:gridCol w="473528"/>
                  </a:tblGrid>
                  <a:tr h="44132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8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115625" r="-321277" b="-6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115625" r="-168750" b="-6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191667" r="-321277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191667" r="-168750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287671" r="-321277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287671" r="-168750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393056" r="-321277" b="-3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393056" r="-168750" b="-3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486301" r="-32127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486301" r="-16875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594444" r="-32127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594444" r="-16875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684932" r="-321277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684932" r="-168750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6721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870" y="-326685"/>
            <a:ext cx="2694895" cy="359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5443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Локални степени на върховете на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6987721" y="1210853"/>
              <a:ext cx="4795810" cy="3478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974"/>
                    <a:gridCol w="537627"/>
                    <a:gridCol w="1167951"/>
                    <a:gridCol w="508462"/>
                    <a:gridCol w="964268"/>
                    <a:gridCol w="473528"/>
                  </a:tblGrid>
                  <a:tr h="44132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888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Х1)=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Х1)=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Х2)=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Х2)=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Х3)=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Х3)=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Х4)=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Х4)=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Х5)=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Х5)=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Х6)=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Х6)=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Х7)=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bg-BG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bg-BG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𝜌</m:t>
                                  </m:r>
                                </m:e>
                                <m:sup>
                                  <m:r>
                                    <a:rPr lang="bg-BG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bg-BG" b="0" i="1" smtClean="0">
                                  <a:latin typeface="Cambria Math" charset="0"/>
                                </a:rPr>
                                <m:t>(</m:t>
                              </m:r>
                            </m:oMath>
                          </a14:m>
                          <a:r>
                            <a:rPr lang="bg-BG" dirty="0" smtClean="0"/>
                            <a:t>Х7)=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/>
            </p:nvGraphicFramePr>
            <p:xfrm>
              <a:off x="6987721" y="1210853"/>
              <a:ext cx="4795810" cy="34781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3974"/>
                    <a:gridCol w="537627"/>
                    <a:gridCol w="1167951"/>
                    <a:gridCol w="508462"/>
                    <a:gridCol w="964268"/>
                    <a:gridCol w="473528"/>
                  </a:tblGrid>
                  <a:tr h="441324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888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115625" r="-321277" b="-6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115625" r="-168750" b="-6843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191667" r="-321277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191667" r="-168750" b="-5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287671" r="-321277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287671" r="-168750" b="-4013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393056" r="-321277" b="-3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393056" r="-168750" b="-3069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486301" r="-321277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486301" r="-168750" b="-202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594444" r="-321277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594444" r="-168750" b="-10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4413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32" t="-684932" r="-321277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44271" t="-684932" r="-168750" b="-41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916768" y="1121277"/>
            <a:ext cx="346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24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870" y="-326685"/>
            <a:ext cx="2694895" cy="359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5871" y="1100579"/>
            <a:ext cx="169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err="1" smtClean="0"/>
              <a:t>Ойлеров</a:t>
            </a:r>
            <a:r>
              <a:rPr lang="bg-BG" dirty="0" smtClean="0"/>
              <a:t> цикъл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6375" y="1284563"/>
            <a:ext cx="3465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870" y="-326685"/>
            <a:ext cx="2694895" cy="359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5871" y="1100579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Брой ребра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86375" y="1284563"/>
            <a:ext cx="3465835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25230" y="-1014998"/>
            <a:ext cx="1561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15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870" y="-326685"/>
            <a:ext cx="2694895" cy="359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5871" y="1100579"/>
            <a:ext cx="225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err="1" smtClean="0"/>
              <a:t>Циколматично</a:t>
            </a:r>
            <a:r>
              <a:rPr lang="bg-BG" dirty="0" smtClean="0"/>
              <a:t> число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42110" y="536216"/>
            <a:ext cx="156160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81630" y="2202945"/>
            <a:ext cx="16571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68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8870" y="-326685"/>
            <a:ext cx="2694895" cy="35931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65814" y="349464"/>
            <a:ext cx="23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Нареждаща функция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2" y="2955471"/>
            <a:ext cx="3980022" cy="3706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33257" y="1283135"/>
            <a:ext cx="420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mtClean="0"/>
              <a:t>Търсим колоните, в които има само нули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527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5814" y="349464"/>
            <a:ext cx="23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Нареждаща функция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" y="534130"/>
            <a:ext cx="3980022" cy="37065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82243" y="2387422"/>
            <a:ext cx="4944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Премахваме редовете и колоните и</a:t>
            </a:r>
          </a:p>
          <a:p>
            <a:r>
              <a:rPr lang="bg-BG" dirty="0"/>
              <a:t>о</a:t>
            </a:r>
            <a:r>
              <a:rPr lang="bg-BG" dirty="0" smtClean="0"/>
              <a:t>тново търсим колоните, в които има само нули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833" y="1376054"/>
            <a:ext cx="290996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80314" y="1338943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N1={x2,x3,x4}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300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5814" y="349464"/>
            <a:ext cx="23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Нареждаща функция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227670" y="3791680"/>
            <a:ext cx="4944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Премахваме редовете и колоните и</a:t>
            </a:r>
          </a:p>
          <a:p>
            <a:r>
              <a:rPr lang="bg-BG" dirty="0"/>
              <a:t>о</a:t>
            </a:r>
            <a:r>
              <a:rPr lang="bg-BG" dirty="0" smtClean="0"/>
              <a:t>тново търсим колоните, в които има само нули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00591" y="-1255223"/>
            <a:ext cx="290996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59500" y="2607247"/>
            <a:ext cx="2217488" cy="62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07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1915" y="424542"/>
            <a:ext cx="461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Матрица на съседство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65251"/>
              </p:ext>
            </p:extLst>
          </p:nvPr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562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65814" y="349464"/>
            <a:ext cx="23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Нареждаща функция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474635" y="3272946"/>
            <a:ext cx="4944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Премахваме редовете и колоните и</a:t>
            </a:r>
          </a:p>
          <a:p>
            <a:r>
              <a:rPr lang="bg-BG" dirty="0"/>
              <a:t>о</a:t>
            </a:r>
            <a:r>
              <a:rPr lang="bg-BG" dirty="0" smtClean="0"/>
              <a:t>тново търсим колоните, в които има само нули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00786" y="-518342"/>
            <a:ext cx="1583533" cy="3731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6390" y="1531112"/>
            <a:ext cx="1087372" cy="30426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71" y="186541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N1={x2,x3,x4}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2155371"/>
            <a:ext cx="88725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824135" y="2944849"/>
            <a:ext cx="887255" cy="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64723" y="1896303"/>
            <a:ext cx="2812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2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4117" y="376517"/>
            <a:ext cx="328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Минимално покриващо дърво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490" y="520360"/>
            <a:ext cx="4147916" cy="4598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64725" y="1264024"/>
            <a:ext cx="2811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56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4117" y="376517"/>
            <a:ext cx="328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Минимално покриващо дърво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5490" y="520360"/>
            <a:ext cx="4147916" cy="4598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22230" y="-1075765"/>
            <a:ext cx="2811333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15630" y="1754631"/>
            <a:ext cx="2446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3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4117" y="376517"/>
            <a:ext cx="328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Минимално покриващо дърво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799" y="548051"/>
            <a:ext cx="3638523" cy="4034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6201" y="-841081"/>
            <a:ext cx="2204967" cy="5378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99209" y="1400878"/>
            <a:ext cx="1718583" cy="4818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37774" y="2262311"/>
            <a:ext cx="4001822" cy="537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34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34117" y="376517"/>
            <a:ext cx="3289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b="1" smtClean="0"/>
              <a:t>Минимално покриващо дърво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799" y="548051"/>
            <a:ext cx="3638523" cy="40341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6201" y="-841081"/>
            <a:ext cx="2204967" cy="53788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99209" y="1400878"/>
            <a:ext cx="1718583" cy="4818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37774" y="2262311"/>
            <a:ext cx="4001822" cy="5378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56085" y="3037122"/>
            <a:ext cx="3267035" cy="232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33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1915" y="424542"/>
            <a:ext cx="488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Матрица на съседство за </a:t>
            </a:r>
            <a:r>
              <a:rPr lang="bg-BG" b="1" u="sng" dirty="0">
                <a:solidFill>
                  <a:srgbClr val="FF0000"/>
                </a:solidFill>
              </a:rPr>
              <a:t>неор</a:t>
            </a:r>
            <a:r>
              <a:rPr lang="bg-BG" b="1" u="sng" dirty="0" smtClean="0">
                <a:solidFill>
                  <a:srgbClr val="FF0000"/>
                </a:solidFill>
              </a:rPr>
              <a:t>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966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6091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Претеглената матрица на съседство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616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622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 smtClean="0"/>
              <a:t>Претеглената матрица на съседство за </a:t>
            </a:r>
            <a:r>
              <a:rPr lang="bg-BG" b="1" u="sng" dirty="0">
                <a:solidFill>
                  <a:srgbClr val="FF0000"/>
                </a:solidFill>
              </a:rPr>
              <a:t>нео</a:t>
            </a:r>
            <a:r>
              <a:rPr lang="bg-BG" b="1" u="sng" dirty="0" smtClean="0">
                <a:solidFill>
                  <a:srgbClr val="FF0000"/>
                </a:solidFill>
              </a:rPr>
              <a:t>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928104" y="1210853"/>
          <a:ext cx="506548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  <a:gridCol w="63318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bg-BG" dirty="0" smtClean="0"/>
                        <a:t>х7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366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49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8180613" y="1469571"/>
                <a:ext cx="225334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</a:t>
                </a:r>
                <a:r>
                  <a:rPr lang="en-US" dirty="0" smtClean="0"/>
                  <a:t>x5,x</a:t>
                </a:r>
                <a:r>
                  <a:rPr lang="bg-BG" dirty="0" smtClean="0"/>
                  <a:t>7</a:t>
                </a:r>
                <a:r>
                  <a:rPr lang="en-US" dirty="0" smtClean="0"/>
                  <a:t>}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4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6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𝛾</m:t>
                        </m:r>
                      </m:e>
                      <m:sup>
                        <m:r>
                          <a:rPr lang="bg-BG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</m:sup>
                    </m:sSup>
                    <m:d>
                      <m:dPr>
                        <m:ctrlPr>
                          <a:rPr lang="is-I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bg-BG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7</m:t>
                            </m:r>
                          </m:sub>
                        </m:sSub>
                      </m:e>
                    </m:d>
                  </m:oMath>
                </a14:m>
                <a:r>
                  <a:rPr lang="bg-BG" dirty="0" smtClean="0"/>
                  <a:t>=</a:t>
                </a:r>
                <a:r>
                  <a:rPr lang="en-US" dirty="0" smtClean="0"/>
                  <a:t>{}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0613" y="1469571"/>
                <a:ext cx="2253343" cy="2308324"/>
              </a:xfrm>
              <a:prstGeom prst="rect">
                <a:avLst/>
              </a:prstGeom>
              <a:blipFill rotWithShape="0">
                <a:blip r:embed="rId3"/>
                <a:stretch>
                  <a:fillRect t="-1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83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86971" y="-734786"/>
            <a:ext cx="51435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9686" y="481992"/>
            <a:ext cx="49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81082" y="1836964"/>
            <a:ext cx="2963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19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075" y="-336890"/>
            <a:ext cx="2756127" cy="3674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93027" y="286049"/>
            <a:ext cx="49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1639" y="-1291701"/>
            <a:ext cx="2963835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8043" y="1246516"/>
            <a:ext cx="3511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87719" y="400349"/>
            <a:ext cx="4979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М</a:t>
            </a:r>
            <a:r>
              <a:rPr lang="bg-BG" dirty="0" smtClean="0"/>
              <a:t>атрица на достижимост за </a:t>
            </a:r>
            <a:r>
              <a:rPr lang="bg-BG" b="1" u="sng" dirty="0" smtClean="0">
                <a:solidFill>
                  <a:srgbClr val="FF0000"/>
                </a:solidFill>
              </a:rPr>
              <a:t>ориентирания</a:t>
            </a:r>
            <a:r>
              <a:rPr lang="bg-BG" dirty="0" smtClean="0"/>
              <a:t> граф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8517" y="-1153712"/>
            <a:ext cx="1987243" cy="45982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07038" y="832008"/>
            <a:ext cx="2743197" cy="5357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04659" y="1828800"/>
            <a:ext cx="2882032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79258" y="1861457"/>
            <a:ext cx="2882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99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518</Words>
  <Application>Microsoft Macintosh PowerPoint</Application>
  <PresentationFormat>Widescreen</PresentationFormat>
  <Paragraphs>153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Cambria Math</vt:lpstr>
      <vt:lpstr>Arial</vt:lpstr>
      <vt:lpstr>Office Theme</vt:lpstr>
      <vt:lpstr>Графи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Графи </dc:title>
  <dc:creator>Microsoft Office User</dc:creator>
  <cp:lastModifiedBy>Microsoft Office User</cp:lastModifiedBy>
  <cp:revision>7</cp:revision>
  <dcterms:created xsi:type="dcterms:W3CDTF">2020-04-22T05:53:50Z</dcterms:created>
  <dcterms:modified xsi:type="dcterms:W3CDTF">2020-08-30T14:34:35Z</dcterms:modified>
</cp:coreProperties>
</file>